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Bernoru" charset="1" panose="00000A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TT Bluescreens" charset="1" panose="02000508040000020004"/>
      <p:regular r:id="rId21"/>
    </p:embeddedFont>
    <p:embeddedFont>
      <p:font typeface="TT Bluescreens Bold" charset="1" panose="02000806040000020004"/>
      <p:regular r:id="rId22"/>
    </p:embeddedFont>
    <p:embeddedFont>
      <p:font typeface="TT Bluescreens Italics" charset="1" panose="02000508030000090004"/>
      <p:regular r:id="rId23"/>
    </p:embeddedFont>
    <p:embeddedFont>
      <p:font typeface="TT Bluescreens Bold Italics" charset="1" panose="02000806040000090004"/>
      <p:regular r:id="rId24"/>
    </p:embeddedFont>
    <p:embeddedFont>
      <p:font typeface="TT Bluescreens Thin" charset="1" panose="02000508030000020004"/>
      <p:regular r:id="rId25"/>
    </p:embeddedFont>
    <p:embeddedFont>
      <p:font typeface="TT Bluescreens Thin Italics" charset="1" panose="02000508040000090004"/>
      <p:regular r:id="rId26"/>
    </p:embeddedFont>
    <p:embeddedFont>
      <p:font typeface="TT Bluescreens Medium" charset="1" panose="02000808040000020004"/>
      <p:regular r:id="rId27"/>
    </p:embeddedFont>
    <p:embeddedFont>
      <p:font typeface="TT Bluescreens Medium Italics" charset="1" panose="0200080804000009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https://rb.gy/xfvdbu" TargetMode="External" Type="http://schemas.openxmlformats.org/officeDocument/2006/relationships/hyperlink"/><Relationship Id="rId7" Target="https://rb.gy/whdq6i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2763" y="913828"/>
            <a:ext cx="10227250" cy="775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41"/>
              </a:lnSpc>
            </a:pPr>
            <a:r>
              <a:rPr lang="en-US" sz="18187">
                <a:solidFill>
                  <a:srgbClr val="2B5278"/>
                </a:solidFill>
                <a:latin typeface="TT Bluescreens Bold"/>
              </a:rPr>
              <a:t>L'ÉQUILIBRE DU</a:t>
            </a:r>
            <a:r>
              <a:rPr lang="en-US" sz="18187">
                <a:solidFill>
                  <a:srgbClr val="A52E45"/>
                </a:solidFill>
                <a:latin typeface="TT Bluescreens Bold"/>
              </a:rPr>
              <a:t> CONSOMMATEUR</a:t>
            </a:r>
          </a:p>
          <a:p>
            <a:pPr>
              <a:lnSpc>
                <a:spcPts val="15641"/>
              </a:lnSpc>
            </a:pPr>
          </a:p>
          <a:p>
            <a:pPr>
              <a:lnSpc>
                <a:spcPts val="1314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659891" y="4402840"/>
            <a:ext cx="8030504" cy="5519147"/>
          </a:xfrm>
          <a:custGeom>
            <a:avLst/>
            <a:gdLst/>
            <a:ahLst/>
            <a:cxnLst/>
            <a:rect r="r" b="b" t="t" l="l"/>
            <a:pathLst>
              <a:path h="5519147" w="8030504">
                <a:moveTo>
                  <a:pt x="0" y="0"/>
                </a:moveTo>
                <a:lnTo>
                  <a:pt x="8030504" y="0"/>
                </a:lnTo>
                <a:lnTo>
                  <a:pt x="8030504" y="5519146"/>
                </a:lnTo>
                <a:lnTo>
                  <a:pt x="0" y="551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90943" y="5894804"/>
            <a:ext cx="2385637" cy="0"/>
          </a:xfrm>
          <a:prstGeom prst="line">
            <a:avLst/>
          </a:prstGeom>
          <a:ln cap="flat" w="114300">
            <a:solidFill>
              <a:srgbClr val="302D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34412" y="5837654"/>
            <a:ext cx="2757975" cy="1689259"/>
          </a:xfrm>
          <a:custGeom>
            <a:avLst/>
            <a:gdLst/>
            <a:ahLst/>
            <a:cxnLst/>
            <a:rect r="r" b="b" t="t" l="l"/>
            <a:pathLst>
              <a:path h="1689259" w="2757975">
                <a:moveTo>
                  <a:pt x="0" y="0"/>
                </a:moveTo>
                <a:lnTo>
                  <a:pt x="2757975" y="0"/>
                </a:lnTo>
                <a:lnTo>
                  <a:pt x="2757975" y="1689259"/>
                </a:lnTo>
                <a:lnTo>
                  <a:pt x="0" y="168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74616" y="9544050"/>
            <a:ext cx="19497234" cy="1026236"/>
            <a:chOff x="0" y="0"/>
            <a:chExt cx="5135074" cy="2702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5074" cy="270284"/>
            </a:xfrm>
            <a:custGeom>
              <a:avLst/>
              <a:gdLst/>
              <a:ahLst/>
              <a:cxnLst/>
              <a:rect r="r" b="b" t="t" l="l"/>
              <a:pathLst>
                <a:path h="270284" w="5135074">
                  <a:moveTo>
                    <a:pt x="20251" y="0"/>
                  </a:moveTo>
                  <a:lnTo>
                    <a:pt x="5114823" y="0"/>
                  </a:lnTo>
                  <a:cubicBezTo>
                    <a:pt x="5126007" y="0"/>
                    <a:pt x="5135074" y="9067"/>
                    <a:pt x="5135074" y="20251"/>
                  </a:cubicBezTo>
                  <a:lnTo>
                    <a:pt x="5135074" y="250033"/>
                  </a:lnTo>
                  <a:cubicBezTo>
                    <a:pt x="5135074" y="255404"/>
                    <a:pt x="5132940" y="260555"/>
                    <a:pt x="5129142" y="264353"/>
                  </a:cubicBezTo>
                  <a:cubicBezTo>
                    <a:pt x="5125345" y="268151"/>
                    <a:pt x="5120194" y="270284"/>
                    <a:pt x="5114823" y="270284"/>
                  </a:cubicBezTo>
                  <a:lnTo>
                    <a:pt x="20251" y="270284"/>
                  </a:lnTo>
                  <a:cubicBezTo>
                    <a:pt x="14880" y="270284"/>
                    <a:pt x="9729" y="268151"/>
                    <a:pt x="5931" y="264353"/>
                  </a:cubicBezTo>
                  <a:cubicBezTo>
                    <a:pt x="2134" y="260555"/>
                    <a:pt x="0" y="255404"/>
                    <a:pt x="0" y="250033"/>
                  </a:cubicBezTo>
                  <a:lnTo>
                    <a:pt x="0" y="20251"/>
                  </a:lnTo>
                  <a:cubicBezTo>
                    <a:pt x="0" y="14880"/>
                    <a:pt x="2134" y="9729"/>
                    <a:pt x="5931" y="5931"/>
                  </a:cubicBezTo>
                  <a:cubicBezTo>
                    <a:pt x="9729" y="2134"/>
                    <a:pt x="14880" y="0"/>
                    <a:pt x="20251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35074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55280" y="332803"/>
            <a:ext cx="7820227" cy="2590900"/>
          </a:xfrm>
          <a:custGeom>
            <a:avLst/>
            <a:gdLst/>
            <a:ahLst/>
            <a:cxnLst/>
            <a:rect r="r" b="b" t="t" l="l"/>
            <a:pathLst>
              <a:path h="2590900" w="7820227">
                <a:moveTo>
                  <a:pt x="0" y="0"/>
                </a:moveTo>
                <a:lnTo>
                  <a:pt x="7820228" y="0"/>
                </a:lnTo>
                <a:lnTo>
                  <a:pt x="7820228" y="2590900"/>
                </a:lnTo>
                <a:lnTo>
                  <a:pt x="0" y="259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58" t="-18983" r="-4634" b="-201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2368" y="6483817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"/>
              </a:rPr>
              <a:t>Présenté par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0928" y="6483817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"/>
              </a:rPr>
              <a:t>Jury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368" y="7097315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Boufakri Amrane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00928" y="7097315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Moknia Youssef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275" y="7706122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El bennaoui Yahya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5835" y="7706122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El Wali Youssef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2368" y="8314930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Zouhou Hamza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00928" y="8314930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Halima Banani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95835" y="8900915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Naima Ouarit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97562" y="9636632"/>
            <a:ext cx="4438560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FAEED3"/>
                </a:solidFill>
                <a:latin typeface="DM Sans Bold"/>
              </a:rPr>
              <a:t>Redouane Guilmi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943" y="9636632"/>
            <a:ext cx="2298885" cy="51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FAEED3"/>
                </a:solidFill>
                <a:latin typeface="DM Sans"/>
              </a:rPr>
              <a:t>Encadré par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434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8709" y="1638300"/>
            <a:ext cx="14950582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Bibliographie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4049" y="9258300"/>
            <a:ext cx="624651" cy="560624"/>
          </a:xfrm>
          <a:custGeom>
            <a:avLst/>
            <a:gdLst/>
            <a:ahLst/>
            <a:cxnLst/>
            <a:rect r="r" b="b" t="t" l="l"/>
            <a:pathLst>
              <a:path h="560624" w="624651">
                <a:moveTo>
                  <a:pt x="0" y="0"/>
                </a:moveTo>
                <a:lnTo>
                  <a:pt x="624651" y="0"/>
                </a:lnTo>
                <a:lnTo>
                  <a:pt x="624651" y="560624"/>
                </a:lnTo>
                <a:lnTo>
                  <a:pt x="0" y="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4513" y="1185483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6" y="0"/>
                </a:lnTo>
                <a:lnTo>
                  <a:pt x="1631106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24179" y="1498764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0225" y="4233113"/>
            <a:ext cx="13527550" cy="104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434" indent="-327217" lvl="1">
              <a:lnSpc>
                <a:spcPts val="4243"/>
              </a:lnSpc>
              <a:buFont typeface="Arial"/>
              <a:buChar char="•"/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“ Microéconomie : l'équilibre de consommateur ” - Karim Economiste              </a:t>
            </a:r>
          </a:p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           </a:t>
            </a:r>
            <a:r>
              <a:rPr lang="en-US" sz="3031" spc="-60" u="sng">
                <a:solidFill>
                  <a:srgbClr val="302D2D"/>
                </a:solidFill>
                <a:latin typeface="DM Sans Bold"/>
              </a:rPr>
              <a:t>https://rb.gy/5o5b18</a:t>
            </a:r>
            <a:r>
              <a:rPr lang="en-US" sz="3031" spc="-60">
                <a:solidFill>
                  <a:srgbClr val="302D2D"/>
                </a:solidFill>
                <a:latin typeface="DM Sans Bold"/>
              </a:rPr>
              <a:t>  </a:t>
            </a:r>
            <a:r>
              <a:rPr lang="en-US" sz="3031" spc="-60">
                <a:solidFill>
                  <a:srgbClr val="302D2D"/>
                </a:solidFill>
                <a:latin typeface="DM Sans"/>
              </a:rPr>
              <a:t>(Youtube)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0225" y="5984921"/>
            <a:ext cx="13527550" cy="104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434" indent="-327217" lvl="1">
              <a:lnSpc>
                <a:spcPts val="4243"/>
              </a:lnSpc>
              <a:buFont typeface="Arial"/>
              <a:buChar char="•"/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“ Introduction to Consumer Choice ” - Marginal Revolution University          </a:t>
            </a:r>
          </a:p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           </a:t>
            </a:r>
            <a:r>
              <a:rPr lang="en-US" sz="3031" spc="-60" u="sng">
                <a:solidFill>
                  <a:srgbClr val="302D2D"/>
                </a:solidFill>
                <a:latin typeface="DM Sans Bold"/>
                <a:hlinkClick r:id="rId6" tooltip="https://rb.gy/xfvdbu"/>
              </a:rPr>
              <a:t>https://shorturl.at/hnzO4</a:t>
            </a:r>
            <a:r>
              <a:rPr lang="en-US" sz="3031" spc="-60">
                <a:solidFill>
                  <a:srgbClr val="302D2D"/>
                </a:solidFill>
                <a:latin typeface="DM Sans"/>
              </a:rPr>
              <a:t> (Youtube)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0225" y="7541712"/>
            <a:ext cx="13527550" cy="104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434" indent="-327217" lvl="1">
              <a:lnSpc>
                <a:spcPts val="4243"/>
              </a:lnSpc>
              <a:buFont typeface="Arial"/>
              <a:buChar char="•"/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“ Budget Constraints in Economics ” - Sarah Thomas          </a:t>
            </a:r>
          </a:p>
          <a:p>
            <a:pPr algn="just">
              <a:lnSpc>
                <a:spcPts val="4243"/>
              </a:lnSpc>
            </a:pPr>
            <a:r>
              <a:rPr lang="en-US" sz="3031" spc="-60">
                <a:solidFill>
                  <a:srgbClr val="302D2D"/>
                </a:solidFill>
                <a:latin typeface="DM Sans Bold"/>
              </a:rPr>
              <a:t>           </a:t>
            </a:r>
            <a:r>
              <a:rPr lang="en-US" sz="3031" spc="-60" u="sng">
                <a:solidFill>
                  <a:srgbClr val="302D2D"/>
                </a:solidFill>
                <a:latin typeface="DM Sans Bold"/>
                <a:hlinkClick r:id="rId7" tooltip="https://rb.gy/whdq6i"/>
              </a:rPr>
              <a:t>https://shorturl.at/hnzO4</a:t>
            </a:r>
            <a:r>
              <a:rPr lang="en-US" sz="3031" spc="-60">
                <a:solidFill>
                  <a:srgbClr val="302D2D"/>
                </a:solidFill>
                <a:latin typeface="DM Sans"/>
              </a:rPr>
              <a:t> (Article)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7803" y="4303666"/>
            <a:ext cx="12112394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MERCI.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698140"/>
            <a:ext cx="11766755" cy="3588860"/>
          </a:xfrm>
          <a:custGeom>
            <a:avLst/>
            <a:gdLst/>
            <a:ahLst/>
            <a:cxnLst/>
            <a:rect r="r" b="b" t="t" l="l"/>
            <a:pathLst>
              <a:path h="3588860" w="11766755">
                <a:moveTo>
                  <a:pt x="0" y="0"/>
                </a:moveTo>
                <a:lnTo>
                  <a:pt x="11766755" y="0"/>
                </a:lnTo>
                <a:lnTo>
                  <a:pt x="11766755" y="3588860"/>
                </a:lnTo>
                <a:lnTo>
                  <a:pt x="0" y="358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734535"/>
            <a:ext cx="11766755" cy="3588860"/>
          </a:xfrm>
          <a:custGeom>
            <a:avLst/>
            <a:gdLst/>
            <a:ahLst/>
            <a:cxnLst/>
            <a:rect r="r" b="b" t="t" l="l"/>
            <a:pathLst>
              <a:path h="3588860" w="11766755">
                <a:moveTo>
                  <a:pt x="0" y="0"/>
                </a:moveTo>
                <a:lnTo>
                  <a:pt x="11766755" y="0"/>
                </a:lnTo>
                <a:lnTo>
                  <a:pt x="11766755" y="3588860"/>
                </a:lnTo>
                <a:lnTo>
                  <a:pt x="0" y="358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0556" y="8583366"/>
            <a:ext cx="624651" cy="560624"/>
          </a:xfrm>
          <a:custGeom>
            <a:avLst/>
            <a:gdLst/>
            <a:ahLst/>
            <a:cxnLst/>
            <a:rect r="r" b="b" t="t" l="l"/>
            <a:pathLst>
              <a:path h="560624" w="624651">
                <a:moveTo>
                  <a:pt x="0" y="0"/>
                </a:moveTo>
                <a:lnTo>
                  <a:pt x="624650" y="0"/>
                </a:lnTo>
                <a:lnTo>
                  <a:pt x="624650" y="560624"/>
                </a:lnTo>
                <a:lnTo>
                  <a:pt x="0" y="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7746" y="6365728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5" y="0"/>
                </a:lnTo>
                <a:lnTo>
                  <a:pt x="1631105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8080" y="6679010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4490" y="-2329475"/>
            <a:ext cx="19300008" cy="11921215"/>
            <a:chOff x="0" y="0"/>
            <a:chExt cx="5083130" cy="3139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3130" cy="3139744"/>
            </a:xfrm>
            <a:custGeom>
              <a:avLst/>
              <a:gdLst/>
              <a:ahLst/>
              <a:cxnLst/>
              <a:rect r="r" b="b" t="t" l="l"/>
              <a:pathLst>
                <a:path h="3139744" w="5083130">
                  <a:moveTo>
                    <a:pt x="20458" y="0"/>
                  </a:moveTo>
                  <a:lnTo>
                    <a:pt x="5062672" y="0"/>
                  </a:lnTo>
                  <a:cubicBezTo>
                    <a:pt x="5073971" y="0"/>
                    <a:pt x="5083130" y="9159"/>
                    <a:pt x="5083130" y="20458"/>
                  </a:cubicBezTo>
                  <a:lnTo>
                    <a:pt x="5083130" y="3119286"/>
                  </a:lnTo>
                  <a:cubicBezTo>
                    <a:pt x="5083130" y="3124712"/>
                    <a:pt x="5080974" y="3129915"/>
                    <a:pt x="5077138" y="3133752"/>
                  </a:cubicBezTo>
                  <a:cubicBezTo>
                    <a:pt x="5073301" y="3137589"/>
                    <a:pt x="5068098" y="3139744"/>
                    <a:pt x="5062672" y="3139744"/>
                  </a:cubicBezTo>
                  <a:lnTo>
                    <a:pt x="20458" y="3139744"/>
                  </a:lnTo>
                  <a:cubicBezTo>
                    <a:pt x="9159" y="3139744"/>
                    <a:pt x="0" y="3130584"/>
                    <a:pt x="0" y="3119286"/>
                  </a:cubicBezTo>
                  <a:lnTo>
                    <a:pt x="0" y="20458"/>
                  </a:lnTo>
                  <a:cubicBezTo>
                    <a:pt x="0" y="9159"/>
                    <a:pt x="9159" y="0"/>
                    <a:pt x="20458" y="0"/>
                  </a:cubicBezTo>
                  <a:close/>
                </a:path>
              </a:pathLst>
            </a:custGeom>
            <a:solidFill>
              <a:srgbClr val="EAD8B1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83130" cy="3187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27112" y="2622174"/>
            <a:ext cx="3738124" cy="3756909"/>
          </a:xfrm>
          <a:custGeom>
            <a:avLst/>
            <a:gdLst/>
            <a:ahLst/>
            <a:cxnLst/>
            <a:rect r="r" b="b" t="t" l="l"/>
            <a:pathLst>
              <a:path h="3756909" w="3738124">
                <a:moveTo>
                  <a:pt x="0" y="0"/>
                </a:moveTo>
                <a:lnTo>
                  <a:pt x="3738124" y="0"/>
                </a:lnTo>
                <a:lnTo>
                  <a:pt x="3738124" y="3756909"/>
                </a:lnTo>
                <a:lnTo>
                  <a:pt x="0" y="375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6898"/>
            <a:ext cx="8450216" cy="2292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PLAN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52642"/>
            <a:ext cx="7420460" cy="982940"/>
            <a:chOff x="0" y="0"/>
            <a:chExt cx="2040444" cy="270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0444" cy="270284"/>
            </a:xfrm>
            <a:custGeom>
              <a:avLst/>
              <a:gdLst/>
              <a:ahLst/>
              <a:cxnLst/>
              <a:rect r="r" b="b" t="t" l="l"/>
              <a:pathLst>
                <a:path h="270284" w="2040444">
                  <a:moveTo>
                    <a:pt x="53209" y="0"/>
                  </a:moveTo>
                  <a:lnTo>
                    <a:pt x="1987235" y="0"/>
                  </a:lnTo>
                  <a:cubicBezTo>
                    <a:pt x="2016621" y="0"/>
                    <a:pt x="2040444" y="23823"/>
                    <a:pt x="2040444" y="53209"/>
                  </a:cubicBezTo>
                  <a:lnTo>
                    <a:pt x="2040444" y="217075"/>
                  </a:lnTo>
                  <a:cubicBezTo>
                    <a:pt x="2040444" y="246462"/>
                    <a:pt x="2016621" y="270284"/>
                    <a:pt x="1987235" y="270284"/>
                  </a:cubicBezTo>
                  <a:lnTo>
                    <a:pt x="53209" y="270284"/>
                  </a:lnTo>
                  <a:cubicBezTo>
                    <a:pt x="23823" y="270284"/>
                    <a:pt x="0" y="246462"/>
                    <a:pt x="0" y="217075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040444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373588"/>
            <a:ext cx="7420460" cy="982940"/>
            <a:chOff x="0" y="0"/>
            <a:chExt cx="2040444" cy="270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0444" cy="270284"/>
            </a:xfrm>
            <a:custGeom>
              <a:avLst/>
              <a:gdLst/>
              <a:ahLst/>
              <a:cxnLst/>
              <a:rect r="r" b="b" t="t" l="l"/>
              <a:pathLst>
                <a:path h="270284" w="2040444">
                  <a:moveTo>
                    <a:pt x="53209" y="0"/>
                  </a:moveTo>
                  <a:lnTo>
                    <a:pt x="1987235" y="0"/>
                  </a:lnTo>
                  <a:cubicBezTo>
                    <a:pt x="2016621" y="0"/>
                    <a:pt x="2040444" y="23823"/>
                    <a:pt x="2040444" y="53209"/>
                  </a:cubicBezTo>
                  <a:lnTo>
                    <a:pt x="2040444" y="217075"/>
                  </a:lnTo>
                  <a:cubicBezTo>
                    <a:pt x="2040444" y="246462"/>
                    <a:pt x="2016621" y="270284"/>
                    <a:pt x="1987235" y="270284"/>
                  </a:cubicBezTo>
                  <a:lnTo>
                    <a:pt x="53209" y="270284"/>
                  </a:lnTo>
                  <a:cubicBezTo>
                    <a:pt x="23823" y="270284"/>
                    <a:pt x="0" y="246462"/>
                    <a:pt x="0" y="217075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40444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689904"/>
            <a:ext cx="11158023" cy="982940"/>
            <a:chOff x="0" y="0"/>
            <a:chExt cx="3068182" cy="2702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68182" cy="270284"/>
            </a:xfrm>
            <a:custGeom>
              <a:avLst/>
              <a:gdLst/>
              <a:ahLst/>
              <a:cxnLst/>
              <a:rect r="r" b="b" t="t" l="l"/>
              <a:pathLst>
                <a:path h="270284" w="3068182">
                  <a:moveTo>
                    <a:pt x="35386" y="0"/>
                  </a:moveTo>
                  <a:lnTo>
                    <a:pt x="3032796" y="0"/>
                  </a:lnTo>
                  <a:cubicBezTo>
                    <a:pt x="3042181" y="0"/>
                    <a:pt x="3051181" y="3728"/>
                    <a:pt x="3057818" y="10364"/>
                  </a:cubicBezTo>
                  <a:cubicBezTo>
                    <a:pt x="3064454" y="17000"/>
                    <a:pt x="3068182" y="26001"/>
                    <a:pt x="3068182" y="35386"/>
                  </a:cubicBezTo>
                  <a:lnTo>
                    <a:pt x="3068182" y="234898"/>
                  </a:lnTo>
                  <a:cubicBezTo>
                    <a:pt x="3068182" y="254442"/>
                    <a:pt x="3052339" y="270284"/>
                    <a:pt x="3032796" y="270284"/>
                  </a:cubicBezTo>
                  <a:lnTo>
                    <a:pt x="35386" y="270284"/>
                  </a:lnTo>
                  <a:cubicBezTo>
                    <a:pt x="26001" y="270284"/>
                    <a:pt x="17000" y="266556"/>
                    <a:pt x="10364" y="259920"/>
                  </a:cubicBezTo>
                  <a:cubicBezTo>
                    <a:pt x="3728" y="253284"/>
                    <a:pt x="0" y="244283"/>
                    <a:pt x="0" y="234898"/>
                  </a:cubicBezTo>
                  <a:lnTo>
                    <a:pt x="0" y="35386"/>
                  </a:lnTo>
                  <a:cubicBezTo>
                    <a:pt x="0" y="26001"/>
                    <a:pt x="3728" y="17000"/>
                    <a:pt x="10364" y="10364"/>
                  </a:cubicBezTo>
                  <a:cubicBezTo>
                    <a:pt x="17000" y="3728"/>
                    <a:pt x="26001" y="0"/>
                    <a:pt x="35386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068182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7006219"/>
            <a:ext cx="7420460" cy="982940"/>
            <a:chOff x="0" y="0"/>
            <a:chExt cx="2040444" cy="2702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0444" cy="270284"/>
            </a:xfrm>
            <a:custGeom>
              <a:avLst/>
              <a:gdLst/>
              <a:ahLst/>
              <a:cxnLst/>
              <a:rect r="r" b="b" t="t" l="l"/>
              <a:pathLst>
                <a:path h="270284" w="2040444">
                  <a:moveTo>
                    <a:pt x="53209" y="0"/>
                  </a:moveTo>
                  <a:lnTo>
                    <a:pt x="1987235" y="0"/>
                  </a:lnTo>
                  <a:cubicBezTo>
                    <a:pt x="2016621" y="0"/>
                    <a:pt x="2040444" y="23823"/>
                    <a:pt x="2040444" y="53209"/>
                  </a:cubicBezTo>
                  <a:lnTo>
                    <a:pt x="2040444" y="217075"/>
                  </a:lnTo>
                  <a:cubicBezTo>
                    <a:pt x="2040444" y="246462"/>
                    <a:pt x="2016621" y="270284"/>
                    <a:pt x="1987235" y="270284"/>
                  </a:cubicBezTo>
                  <a:lnTo>
                    <a:pt x="53209" y="270284"/>
                  </a:lnTo>
                  <a:cubicBezTo>
                    <a:pt x="23823" y="270284"/>
                    <a:pt x="0" y="246462"/>
                    <a:pt x="0" y="217075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40444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322534"/>
            <a:ext cx="7420460" cy="982940"/>
            <a:chOff x="0" y="0"/>
            <a:chExt cx="2040444" cy="2702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0444" cy="270284"/>
            </a:xfrm>
            <a:custGeom>
              <a:avLst/>
              <a:gdLst/>
              <a:ahLst/>
              <a:cxnLst/>
              <a:rect r="r" b="b" t="t" l="l"/>
              <a:pathLst>
                <a:path h="270284" w="2040444">
                  <a:moveTo>
                    <a:pt x="53209" y="0"/>
                  </a:moveTo>
                  <a:lnTo>
                    <a:pt x="1987235" y="0"/>
                  </a:lnTo>
                  <a:cubicBezTo>
                    <a:pt x="2016621" y="0"/>
                    <a:pt x="2040444" y="23823"/>
                    <a:pt x="2040444" y="53209"/>
                  </a:cubicBezTo>
                  <a:lnTo>
                    <a:pt x="2040444" y="217075"/>
                  </a:lnTo>
                  <a:cubicBezTo>
                    <a:pt x="2040444" y="246462"/>
                    <a:pt x="2016621" y="270284"/>
                    <a:pt x="1987235" y="270284"/>
                  </a:cubicBezTo>
                  <a:lnTo>
                    <a:pt x="53209" y="270284"/>
                  </a:lnTo>
                  <a:cubicBezTo>
                    <a:pt x="23823" y="270284"/>
                    <a:pt x="0" y="246462"/>
                    <a:pt x="0" y="217075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2B5278"/>
            </a:solidFill>
            <a:ln w="38100" cap="rnd">
              <a:solidFill>
                <a:srgbClr val="302D2D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040444" cy="31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186723" y="4500628"/>
            <a:ext cx="4450961" cy="4193861"/>
          </a:xfrm>
          <a:custGeom>
            <a:avLst/>
            <a:gdLst/>
            <a:ahLst/>
            <a:cxnLst/>
            <a:rect r="r" b="b" t="t" l="l"/>
            <a:pathLst>
              <a:path h="4193861" w="4450961">
                <a:moveTo>
                  <a:pt x="0" y="0"/>
                </a:moveTo>
                <a:lnTo>
                  <a:pt x="4450962" y="0"/>
                </a:lnTo>
                <a:lnTo>
                  <a:pt x="4450962" y="4193861"/>
                </a:lnTo>
                <a:lnTo>
                  <a:pt x="0" y="4193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872373" y="3545407"/>
            <a:ext cx="628700" cy="613768"/>
          </a:xfrm>
          <a:custGeom>
            <a:avLst/>
            <a:gdLst/>
            <a:ahLst/>
            <a:cxnLst/>
            <a:rect r="r" b="b" t="t" l="l"/>
            <a:pathLst>
              <a:path h="613768" w="628700">
                <a:moveTo>
                  <a:pt x="628700" y="0"/>
                </a:moveTo>
                <a:lnTo>
                  <a:pt x="0" y="0"/>
                </a:lnTo>
                <a:lnTo>
                  <a:pt x="0" y="613768"/>
                </a:lnTo>
                <a:lnTo>
                  <a:pt x="628700" y="613768"/>
                </a:lnTo>
                <a:lnTo>
                  <a:pt x="6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936254" y="7689770"/>
            <a:ext cx="323046" cy="317393"/>
          </a:xfrm>
          <a:custGeom>
            <a:avLst/>
            <a:gdLst/>
            <a:ahLst/>
            <a:cxnLst/>
            <a:rect r="r" b="b" t="t" l="l"/>
            <a:pathLst>
              <a:path h="317393" w="323046">
                <a:moveTo>
                  <a:pt x="0" y="0"/>
                </a:moveTo>
                <a:lnTo>
                  <a:pt x="323046" y="0"/>
                </a:lnTo>
                <a:lnTo>
                  <a:pt x="323046" y="317392"/>
                </a:lnTo>
                <a:lnTo>
                  <a:pt x="0" y="317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65614" y="1595579"/>
            <a:ext cx="545032" cy="545032"/>
          </a:xfrm>
          <a:custGeom>
            <a:avLst/>
            <a:gdLst/>
            <a:ahLst/>
            <a:cxnLst/>
            <a:rect r="r" b="b" t="t" l="l"/>
            <a:pathLst>
              <a:path h="545032" w="545032">
                <a:moveTo>
                  <a:pt x="0" y="0"/>
                </a:moveTo>
                <a:lnTo>
                  <a:pt x="545033" y="0"/>
                </a:lnTo>
                <a:lnTo>
                  <a:pt x="545033" y="545032"/>
                </a:lnTo>
                <a:lnTo>
                  <a:pt x="0" y="545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535652" y="3215982"/>
            <a:ext cx="5975835" cy="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 spc="-69">
                <a:solidFill>
                  <a:srgbClr val="FAEED3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5652" y="4536928"/>
            <a:ext cx="5975835" cy="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 spc="-69">
                <a:solidFill>
                  <a:srgbClr val="FAEED3"/>
                </a:solidFill>
                <a:latin typeface="DM Sans Bold"/>
              </a:rPr>
              <a:t>Contrainte budgétaire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5652" y="5853244"/>
            <a:ext cx="10336722" cy="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 spc="-69">
                <a:solidFill>
                  <a:srgbClr val="FAEED3"/>
                </a:solidFill>
                <a:latin typeface="DM Sans Bold"/>
              </a:rPr>
              <a:t>Comment calculer l’équilibre du consommateur 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5652" y="7169559"/>
            <a:ext cx="5975835" cy="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 spc="-69">
                <a:solidFill>
                  <a:srgbClr val="FAEED3"/>
                </a:solidFill>
                <a:latin typeface="DM Sans Bold"/>
              </a:rPr>
              <a:t>Application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5652" y="8485874"/>
            <a:ext cx="5975835" cy="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 spc="-69">
                <a:solidFill>
                  <a:srgbClr val="FAEED3"/>
                </a:solidFill>
                <a:latin typeface="DM Sans Bold"/>
              </a:rPr>
              <a:t>Conclusion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4738930" y="565919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6" y="0"/>
                </a:lnTo>
                <a:lnTo>
                  <a:pt x="1631106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978596" y="879200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434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8709" y="1756807"/>
            <a:ext cx="14950582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4049" y="9258300"/>
            <a:ext cx="624651" cy="560624"/>
          </a:xfrm>
          <a:custGeom>
            <a:avLst/>
            <a:gdLst/>
            <a:ahLst/>
            <a:cxnLst/>
            <a:rect r="r" b="b" t="t" l="l"/>
            <a:pathLst>
              <a:path h="560624" w="624651">
                <a:moveTo>
                  <a:pt x="0" y="0"/>
                </a:moveTo>
                <a:lnTo>
                  <a:pt x="624651" y="0"/>
                </a:lnTo>
                <a:lnTo>
                  <a:pt x="624651" y="560624"/>
                </a:lnTo>
                <a:lnTo>
                  <a:pt x="0" y="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5663" y="4298669"/>
            <a:ext cx="3064432" cy="3064432"/>
          </a:xfrm>
          <a:custGeom>
            <a:avLst/>
            <a:gdLst/>
            <a:ahLst/>
            <a:cxnLst/>
            <a:rect r="r" b="b" t="t" l="l"/>
            <a:pathLst>
              <a:path h="3064432" w="3064432">
                <a:moveTo>
                  <a:pt x="0" y="0"/>
                </a:moveTo>
                <a:lnTo>
                  <a:pt x="3064432" y="0"/>
                </a:lnTo>
                <a:lnTo>
                  <a:pt x="3064432" y="3064432"/>
                </a:lnTo>
                <a:lnTo>
                  <a:pt x="0" y="306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32212" y="4666314"/>
            <a:ext cx="2374074" cy="2386004"/>
          </a:xfrm>
          <a:custGeom>
            <a:avLst/>
            <a:gdLst/>
            <a:ahLst/>
            <a:cxnLst/>
            <a:rect r="r" b="b" t="t" l="l"/>
            <a:pathLst>
              <a:path h="2386004" w="2374074">
                <a:moveTo>
                  <a:pt x="0" y="0"/>
                </a:moveTo>
                <a:lnTo>
                  <a:pt x="2374074" y="0"/>
                </a:lnTo>
                <a:lnTo>
                  <a:pt x="2374074" y="2386004"/>
                </a:lnTo>
                <a:lnTo>
                  <a:pt x="0" y="2386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53928" y="4046074"/>
            <a:ext cx="7588408" cy="5093719"/>
          </a:xfrm>
          <a:custGeom>
            <a:avLst/>
            <a:gdLst/>
            <a:ahLst/>
            <a:cxnLst/>
            <a:rect r="r" b="b" t="t" l="l"/>
            <a:pathLst>
              <a:path h="5093719" w="7588408">
                <a:moveTo>
                  <a:pt x="0" y="0"/>
                </a:moveTo>
                <a:lnTo>
                  <a:pt x="7588409" y="0"/>
                </a:lnTo>
                <a:lnTo>
                  <a:pt x="7588409" y="5093719"/>
                </a:lnTo>
                <a:lnTo>
                  <a:pt x="0" y="5093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42337" y="1303989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5" y="0"/>
                </a:lnTo>
                <a:lnTo>
                  <a:pt x="1631105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82003" y="1617271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11209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6898"/>
            <a:ext cx="14950582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Contrainte budgétaire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74940" y="3306165"/>
            <a:ext cx="7138119" cy="6229631"/>
          </a:xfrm>
          <a:custGeom>
            <a:avLst/>
            <a:gdLst/>
            <a:ahLst/>
            <a:cxnLst/>
            <a:rect r="r" b="b" t="t" l="l"/>
            <a:pathLst>
              <a:path h="6229631" w="7138119">
                <a:moveTo>
                  <a:pt x="0" y="0"/>
                </a:moveTo>
                <a:lnTo>
                  <a:pt x="7138120" y="0"/>
                </a:lnTo>
                <a:lnTo>
                  <a:pt x="7138120" y="6229631"/>
                </a:lnTo>
                <a:lnTo>
                  <a:pt x="0" y="62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79282" y="564081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5" y="0"/>
                </a:lnTo>
                <a:lnTo>
                  <a:pt x="1631105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8948" y="877362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434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8709" y="2227216"/>
            <a:ext cx="14950582" cy="644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Comment calculer l’équilibre du consommateur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4049" y="9258300"/>
            <a:ext cx="624651" cy="560624"/>
          </a:xfrm>
          <a:custGeom>
            <a:avLst/>
            <a:gdLst/>
            <a:ahLst/>
            <a:cxnLst/>
            <a:rect r="r" b="b" t="t" l="l"/>
            <a:pathLst>
              <a:path h="560624" w="624651">
                <a:moveTo>
                  <a:pt x="0" y="0"/>
                </a:moveTo>
                <a:lnTo>
                  <a:pt x="624651" y="0"/>
                </a:lnTo>
                <a:lnTo>
                  <a:pt x="624651" y="560624"/>
                </a:lnTo>
                <a:lnTo>
                  <a:pt x="0" y="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9145" y="1806208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5" y="0"/>
                </a:lnTo>
                <a:lnTo>
                  <a:pt x="1631105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48811" y="2119489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11209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8709" y="4303666"/>
            <a:ext cx="14950582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Application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72493" y="3850849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5" y="0"/>
                </a:lnTo>
                <a:lnTo>
                  <a:pt x="1631105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12159" y="4164131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6595" y="-4190901"/>
            <a:ext cx="22841189" cy="18668802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07168"/>
            <a:ext cx="16230600" cy="7072665"/>
          </a:xfrm>
          <a:custGeom>
            <a:avLst/>
            <a:gdLst/>
            <a:ahLst/>
            <a:cxnLst/>
            <a:rect r="r" b="b" t="t" l="l"/>
            <a:pathLst>
              <a:path h="7072665" w="16230600">
                <a:moveTo>
                  <a:pt x="0" y="0"/>
                </a:moveTo>
                <a:lnTo>
                  <a:pt x="16230600" y="0"/>
                </a:lnTo>
                <a:lnTo>
                  <a:pt x="16230600" y="7072664"/>
                </a:lnTo>
                <a:lnTo>
                  <a:pt x="0" y="707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6595" y="-4190901"/>
            <a:ext cx="22841189" cy="18668802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38838" y="-283812"/>
            <a:ext cx="11410323" cy="10854624"/>
          </a:xfrm>
          <a:custGeom>
            <a:avLst/>
            <a:gdLst/>
            <a:ahLst/>
            <a:cxnLst/>
            <a:rect r="r" b="b" t="t" l="l"/>
            <a:pathLst>
              <a:path h="10854624" w="11410323">
                <a:moveTo>
                  <a:pt x="0" y="0"/>
                </a:moveTo>
                <a:lnTo>
                  <a:pt x="11410324" y="0"/>
                </a:lnTo>
                <a:lnTo>
                  <a:pt x="11410324" y="10854624"/>
                </a:lnTo>
                <a:lnTo>
                  <a:pt x="0" y="1085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" r="0" b="-92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5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434" y="-3237224"/>
            <a:ext cx="20507552" cy="16761449"/>
            <a:chOff x="0" y="0"/>
            <a:chExt cx="1725816" cy="1410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816" cy="1410562"/>
            </a:xfrm>
            <a:custGeom>
              <a:avLst/>
              <a:gdLst/>
              <a:ahLst/>
              <a:cxnLst/>
              <a:rect r="r" b="b" t="t" l="l"/>
              <a:pathLst>
                <a:path h="1410562" w="1725816">
                  <a:moveTo>
                    <a:pt x="862908" y="0"/>
                  </a:moveTo>
                  <a:cubicBezTo>
                    <a:pt x="386337" y="0"/>
                    <a:pt x="0" y="315765"/>
                    <a:pt x="0" y="705281"/>
                  </a:cubicBezTo>
                  <a:cubicBezTo>
                    <a:pt x="0" y="1094797"/>
                    <a:pt x="386337" y="1410562"/>
                    <a:pt x="862908" y="1410562"/>
                  </a:cubicBezTo>
                  <a:cubicBezTo>
                    <a:pt x="1339479" y="1410562"/>
                    <a:pt x="1725816" y="1094797"/>
                    <a:pt x="1725816" y="705281"/>
                  </a:cubicBezTo>
                  <a:cubicBezTo>
                    <a:pt x="1725816" y="315765"/>
                    <a:pt x="1339479" y="0"/>
                    <a:pt x="862908" y="0"/>
                  </a:cubicBezTo>
                  <a:close/>
                </a:path>
              </a:pathLst>
            </a:custGeom>
            <a:solidFill>
              <a:srgbClr val="EAD8B1"/>
            </a:solidFill>
            <a:ln w="38100" cap="sq">
              <a:solidFill>
                <a:srgbClr val="302D2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61795" y="84615"/>
              <a:ext cx="1402226" cy="119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8709" y="4303666"/>
            <a:ext cx="14950582" cy="22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9046">
                <a:solidFill>
                  <a:srgbClr val="A52E45"/>
                </a:solidFill>
                <a:latin typeface="TT Bluescreens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4049" y="9258300"/>
            <a:ext cx="624651" cy="560624"/>
          </a:xfrm>
          <a:custGeom>
            <a:avLst/>
            <a:gdLst/>
            <a:ahLst/>
            <a:cxnLst/>
            <a:rect r="r" b="b" t="t" l="l"/>
            <a:pathLst>
              <a:path h="560624" w="624651">
                <a:moveTo>
                  <a:pt x="0" y="0"/>
                </a:moveTo>
                <a:lnTo>
                  <a:pt x="624651" y="0"/>
                </a:lnTo>
                <a:lnTo>
                  <a:pt x="624651" y="560624"/>
                </a:lnTo>
                <a:lnTo>
                  <a:pt x="0" y="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9188" y="3850849"/>
            <a:ext cx="1631105" cy="1292651"/>
          </a:xfrm>
          <a:custGeom>
            <a:avLst/>
            <a:gdLst/>
            <a:ahLst/>
            <a:cxnLst/>
            <a:rect r="r" b="b" t="t" l="l"/>
            <a:pathLst>
              <a:path h="1292651" w="1631105">
                <a:moveTo>
                  <a:pt x="0" y="0"/>
                </a:moveTo>
                <a:lnTo>
                  <a:pt x="1631106" y="0"/>
                </a:lnTo>
                <a:lnTo>
                  <a:pt x="1631106" y="1292651"/>
                </a:lnTo>
                <a:lnTo>
                  <a:pt x="0" y="1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28854" y="4164131"/>
            <a:ext cx="1151773" cy="6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sz="3956" spc="344">
                <a:solidFill>
                  <a:srgbClr val="FAEED3"/>
                </a:solidFill>
                <a:latin typeface="Canva Sans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DAF7fhjk0aw</dc:identifier>
  <dcterms:modified xsi:type="dcterms:W3CDTF">2011-08-01T06:04:30Z</dcterms:modified>
  <cp:revision>1</cp:revision>
  <dc:title>Master_eco_presentaion</dc:title>
</cp:coreProperties>
</file>